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7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2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6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3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4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4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5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04" r:id="rId6"/>
    <p:sldLayoutId id="2147483800" r:id="rId7"/>
    <p:sldLayoutId id="2147483801" r:id="rId8"/>
    <p:sldLayoutId id="2147483802" r:id="rId9"/>
    <p:sldLayoutId id="2147483803" r:id="rId10"/>
    <p:sldLayoutId id="21474838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audio" Target="../media/media3.mp3"/><Relationship Id="rId7" Type="http://schemas.openxmlformats.org/officeDocument/2006/relationships/oleObject" Target="../embeddings/oleObject1.bin"/><Relationship Id="rId2" Type="http://schemas.microsoft.com/office/2007/relationships/media" Target="../media/media3.mp3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1F948-BE3A-4751-805F-0EA166EB8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133" y="156818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Arial Nova" panose="020B0504020202020204" pitchFamily="34" charset="0"/>
              </a:rPr>
              <a:t>Devanagari Handwritten Character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04484-3240-466C-AE52-356EA60F3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Sanjay Jaras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Bellevue University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410A28-22FD-4FCE-B88B-75E2DD9C64F6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3A8F79-B423-4232-81AE-66630B23C087}"/>
              </a:ext>
            </a:extLst>
          </p:cNvPr>
          <p:cNvCxnSpPr>
            <a:cxnSpLocks/>
          </p:cNvCxnSpPr>
          <p:nvPr/>
        </p:nvCxnSpPr>
        <p:spPr>
          <a:xfrm>
            <a:off x="2209800" y="3432090"/>
            <a:ext cx="77260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59DA42DA-13CD-487A-81E8-B7A2AE650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3387" y="5784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4"/>
    </mc:Choice>
    <mc:Fallback>
      <p:transition spd="slow" advTm="15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Machine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4630416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Grid search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58ADB6-9FCA-4DDE-98A5-E0FD8E565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48" y="2363217"/>
            <a:ext cx="9946135" cy="4229137"/>
          </a:xfrm>
          <a:prstGeom prst="rect">
            <a:avLst/>
          </a:prstGeom>
        </p:spPr>
      </p:pic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6454EAF1-A42E-46F2-9F08-56F90C5F8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8496" y="6241787"/>
            <a:ext cx="524791" cy="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01"/>
    </mc:Choice>
    <mc:Fallback>
      <p:transition spd="slow" advTm="23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Machine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46727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Best Model: SVM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Best Model Accuracy on Test Dataset: 66.20%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CD65D6-F446-41BB-8C4A-D44908FB4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666" y="2816102"/>
            <a:ext cx="6806904" cy="3899716"/>
          </a:xfrm>
          <a:prstGeom prst="rect">
            <a:avLst/>
          </a:prstGeom>
        </p:spPr>
      </p:pic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3AB54C67-8517-4F30-A0AC-8C6D0D846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7899" y="6244096"/>
            <a:ext cx="524791" cy="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29"/>
    </mc:Choice>
    <mc:Fallback>
      <p:transition spd="slow" advTm="3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Deep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3792216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371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 err="1">
                <a:solidFill>
                  <a:srgbClr val="FFFFFF"/>
                </a:solidFill>
              </a:rPr>
              <a:t>Tensorflow</a:t>
            </a:r>
            <a:r>
              <a:rPr lang="en-US" sz="2200" dirty="0">
                <a:solidFill>
                  <a:srgbClr val="FFFFFF"/>
                </a:solidFill>
              </a:rPr>
              <a:t> CNN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Augmentation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Vocabulary of labels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 err="1">
                <a:solidFill>
                  <a:srgbClr val="FFFFFF"/>
                </a:solidFill>
                <a:latin typeface="Arial"/>
              </a:rPr>
              <a:t>TensorDataset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Dataset Split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Batches of 32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5D6AC823-90C1-4EF5-9541-7A4EB8511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9179" y="62385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0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7"/>
    </mc:Choice>
    <mc:Fallback>
      <p:transition spd="slow" advTm="6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Deep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38599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3" y="1736667"/>
            <a:ext cx="4858134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Define Model 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Compile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6E703BF-7C8A-4336-BAB3-FD532246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287" y="1517437"/>
            <a:ext cx="3804981" cy="5160188"/>
          </a:xfrm>
          <a:prstGeom prst="rect">
            <a:avLst/>
          </a:prstGeom>
        </p:spPr>
      </p:pic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ACF2A516-7619-4674-982B-D14AAA021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2462" y="6181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05"/>
    </mc:Choice>
    <mc:Fallback>
      <p:transition spd="slow" advTm="61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Deep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38599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3" y="1736667"/>
            <a:ext cx="4858134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Model Training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C741F16-1014-4270-AA23-85B19539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276" y="2384147"/>
            <a:ext cx="8268854" cy="4277322"/>
          </a:xfrm>
          <a:prstGeom prst="rect">
            <a:avLst/>
          </a:prstGeom>
        </p:spPr>
      </p:pic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0AAD0353-9150-4213-851A-6E4BD5F92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078" y="62385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7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85"/>
    </mc:Choice>
    <mc:Fallback>
      <p:transition spd="slow" advTm="5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Deep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38599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6545463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Model Score on Test: 98.83% with 0.07 Loss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9858F0-DA64-41E8-8852-C0D1ED96A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248" y="2234771"/>
            <a:ext cx="5528476" cy="4475774"/>
          </a:xfrm>
          <a:prstGeom prst="rect">
            <a:avLst/>
          </a:prstGeom>
        </p:spPr>
      </p:pic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4156BB4B-422E-4B76-B541-3A48763CA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0800" y="62451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9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15"/>
    </mc:Choice>
    <mc:Fallback>
      <p:transition spd="slow" advTm="3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-7533" y="-33306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693189" y="3307982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FFFFFF"/>
                </a:solidFill>
                <a:latin typeface="Arial Nova" panose="020B0504020202020204" pitchFamily="34" charset="0"/>
              </a:rPr>
              <a:t>Thank You!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D3D58253-87B3-4AD0-B61A-8C8F92059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8726" y="618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6"/>
    </mc:Choice>
    <mc:Fallback>
      <p:transition spd="slow" advTm="6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Introduction and Problem Statement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94378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067AAF2-28A8-4838-81E5-966C9D6B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10000"/>
            <a:ext cx="5117871" cy="28722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2053A7-1D25-49AE-BAE2-C79AAACF7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071" y="3810000"/>
            <a:ext cx="4838700" cy="9239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83786" y="2046713"/>
            <a:ext cx="760743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Devanagari Script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Problem Statement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8C984AEA-D243-4DA1-A6A3-44DCF7CD3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44200" y="57227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39"/>
    </mc:Choice>
    <mc:Fallback>
      <p:transition spd="slow" advTm="8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Introduction and Problem Statement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94378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2476" y="1993214"/>
            <a:ext cx="9071655" cy="1809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Offline Handwritten Recognition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Complexity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Similar letters				Different styles of writing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D7B3C65-33DE-435B-8564-D7787015D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37" y="3953486"/>
            <a:ext cx="3190875" cy="2733675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CB2CDD0-89FC-4A89-833D-D26F058D5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6374"/>
              </p:ext>
            </p:extLst>
          </p:nvPr>
        </p:nvGraphicFramePr>
        <p:xfrm>
          <a:off x="4738880" y="3977874"/>
          <a:ext cx="643890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Bitmap Image" r:id="rId7" imgW="6438960" imgH="2152800" progId="Paint.Picture.1">
                  <p:embed/>
                </p:oleObj>
              </mc:Choice>
              <mc:Fallback>
                <p:oleObj name="Bitmap Image" r:id="rId7" imgW="6438960" imgH="21528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8880" y="3977874"/>
                        <a:ext cx="6438900" cy="215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869DA8-81F8-4A3B-BCFF-2CE1055EDE02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C1F6EE67-1721-409C-845E-4CCD04EF63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14429" y="6117774"/>
            <a:ext cx="490987" cy="4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6"/>
    </mc:Choice>
    <mc:Fallback>
      <p:transition spd="slow" advTm="3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1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Steps Performed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42917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2476" y="1993214"/>
            <a:ext cx="9071655" cy="435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gathering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Data understanding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preparation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Compilation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Model Training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Testing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935372E4-0173-4E79-84D3-E2D50D511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0472" y="6150810"/>
            <a:ext cx="340656" cy="3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4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8"/>
    </mc:Choice>
    <mc:Fallback>
      <p:transition spd="slow" advTm="2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Dataset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1912616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2476" y="1993214"/>
            <a:ext cx="9071655" cy="435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Source: Center for Machine Learning and Intelligent Systems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46 classes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2000 images per class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Dataset split in 85-15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32x32 image size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A9E40D1E-2F37-462F-8D2F-C72F8128E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887" y="6133081"/>
            <a:ext cx="472252" cy="4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29"/>
    </mc:Choice>
    <mc:Fallback>
      <p:transition spd="slow" advTm="5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Data Understanding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515910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3081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Folder Structure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92,000 images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78,200 images in Training dataset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Equal samples for each character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FCC0A75-AF89-4193-8B82-62E9D007C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78" y="4577213"/>
            <a:ext cx="9744075" cy="1885950"/>
          </a:xfrm>
          <a:prstGeom prst="rect">
            <a:avLst/>
          </a:prstGeom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7A7F6D01-B77B-41F5-9C04-25CF4606D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0332" y="6132771"/>
            <a:ext cx="563418" cy="5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36"/>
    </mc:Choice>
    <mc:Fallback>
      <p:transition spd="slow" advTm="5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Machine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4630416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3081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Scikit-learn Models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frame with 1025 columns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1024 pixel columns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N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ormalization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Arial"/>
              </a:rPr>
              <a:t>Label Encoding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457BCEDB-CD52-44B3-B49E-BB113EA6F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1802" y="6273204"/>
            <a:ext cx="387367" cy="3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30"/>
    </mc:Choice>
    <mc:Fallback>
      <p:transition spd="slow" advTm="5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Machine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46219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295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Grid search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 err="1">
                <a:solidFill>
                  <a:srgbClr val="FFFFFF"/>
                </a:solidFill>
              </a:rPr>
              <a:t>KNeighborsClassifier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DecisionTreeClassifier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RandomForestClassifier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LGBMClassifier</a:t>
            </a:r>
            <a:r>
              <a:rPr lang="en-US" sz="2200" dirty="0">
                <a:solidFill>
                  <a:srgbClr val="FFFFFF"/>
                </a:solidFill>
              </a:rPr>
              <a:t>, SVM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 + 3 + 3 + 18 + 6 = 39 Models Trained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162FE"/>
              </a:buClr>
              <a:buSzTx/>
              <a:buFont typeface="Avenir Next LT Pro" panose="020B0504020202020204" pitchFamily="34" charset="0"/>
              <a:buChar char="+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Problem </a:t>
            </a:r>
            <a:r>
              <a:rPr lang="en-US" sz="2200" dirty="0">
                <a:solidFill>
                  <a:srgbClr val="FFFFFF"/>
                </a:solidFill>
                <a:latin typeface="Arial"/>
              </a:rPr>
              <a:t>with: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GradientBoostingClassifier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XGBClassifier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A751A867-9DC5-449C-A466-37C1C1C5F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4918" y="6288013"/>
            <a:ext cx="479179" cy="4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6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11"/>
    </mc:Choice>
    <mc:Fallback>
      <p:transition spd="slow" advTm="3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4D8FD9-8952-4AE1-8E63-3F2DD253A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8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7D967E-3662-46E7-8475-9099AB567E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642600" cy="874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FFFF"/>
                </a:solidFill>
                <a:latin typeface="Arial Nova" panose="020B0504020202020204" pitchFamily="34" charset="0"/>
              </a:rPr>
              <a:t>Machine Learning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892A2-BA63-4E0F-814A-0F3F6CF372D3}"/>
              </a:ext>
            </a:extLst>
          </p:cNvPr>
          <p:cNvCxnSpPr>
            <a:cxnSpLocks/>
          </p:cNvCxnSpPr>
          <p:nvPr/>
        </p:nvCxnSpPr>
        <p:spPr>
          <a:xfrm>
            <a:off x="982984" y="1361431"/>
            <a:ext cx="462194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612E72-BDE0-4E6C-8510-B1A2B0D414ED}"/>
              </a:ext>
            </a:extLst>
          </p:cNvPr>
          <p:cNvSpPr txBox="1"/>
          <p:nvPr/>
        </p:nvSpPr>
        <p:spPr>
          <a:xfrm>
            <a:off x="896732" y="1736667"/>
            <a:ext cx="9071655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7162FE"/>
              </a:buClr>
              <a:buFont typeface="Avenir Next LT Pro" panose="020B0504020202020204" pitchFamily="34" charset="0"/>
              <a:buChar char="+"/>
              <a:defRPr/>
            </a:pPr>
            <a:r>
              <a:rPr lang="en-US" sz="2200" dirty="0">
                <a:solidFill>
                  <a:srgbClr val="FFFFFF"/>
                </a:solidFill>
              </a:rPr>
              <a:t>Grid search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D3CC1-0DB4-42D8-93AE-A81802292D5A}"/>
              </a:ext>
            </a:extLst>
          </p:cNvPr>
          <p:cNvCxnSpPr/>
          <p:nvPr/>
        </p:nvCxnSpPr>
        <p:spPr>
          <a:xfrm flipH="1">
            <a:off x="0" y="15178"/>
            <a:ext cx="10849" cy="68258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DC4394-CCD1-4F96-AE00-C441EFD2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15" y="2410700"/>
            <a:ext cx="9684982" cy="4195052"/>
          </a:xfrm>
          <a:prstGeom prst="rect">
            <a:avLst/>
          </a:prstGeom>
        </p:spPr>
      </p:pic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39AEC921-0111-4EF2-A2E2-D49682AC8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700" y="6326654"/>
            <a:ext cx="472256" cy="4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1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7"/>
    </mc:Choice>
    <mc:Fallback>
      <p:transition spd="slow" advTm="23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196</Words>
  <Application>Microsoft Office PowerPoint</Application>
  <PresentationFormat>Widescreen</PresentationFormat>
  <Paragraphs>61</Paragraphs>
  <Slides>16</Slides>
  <Notes>0</Notes>
  <HiddenSlides>0</HiddenSlides>
  <MMClips>16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Nova</vt:lpstr>
      <vt:lpstr>Avenir Next LT Pro</vt:lpstr>
      <vt:lpstr>AvenirNext LT Pro Medium</vt:lpstr>
      <vt:lpstr>Sagona Book</vt:lpstr>
      <vt:lpstr>ExploreVTI</vt:lpstr>
      <vt:lpstr>Bitmap Image</vt:lpstr>
      <vt:lpstr>Devanagari Handwritten Character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Sanjay</dc:creator>
  <cp:lastModifiedBy>Sanjay Sanjay</cp:lastModifiedBy>
  <cp:revision>60</cp:revision>
  <dcterms:created xsi:type="dcterms:W3CDTF">2021-11-14T06:43:48Z</dcterms:created>
  <dcterms:modified xsi:type="dcterms:W3CDTF">2021-11-21T03:19:07Z</dcterms:modified>
</cp:coreProperties>
</file>